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74" r:id="rId6"/>
    <p:sldId id="284" r:id="rId7"/>
    <p:sldId id="275" r:id="rId8"/>
    <p:sldId id="277" r:id="rId9"/>
    <p:sldId id="272" r:id="rId10"/>
    <p:sldId id="289" r:id="rId11"/>
    <p:sldId id="279" r:id="rId12"/>
    <p:sldId id="285" r:id="rId13"/>
    <p:sldId id="286" r:id="rId14"/>
    <p:sldId id="282" r:id="rId15"/>
    <p:sldId id="288" r:id="rId16"/>
    <p:sldId id="281" r:id="rId17"/>
    <p:sldId id="278" r:id="rId18"/>
    <p:sldId id="287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3F7"/>
    <a:srgbClr val="DFE3FD"/>
    <a:srgbClr val="C6D7FA"/>
    <a:srgbClr val="D2E3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02" y="-47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9E95-B623-49EB-B567-988047F29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44D2-68BE-40D3-9E3F-DB124BC45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0F9A-1D93-4281-8AED-A31265691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936C-48C1-4E3C-BCD9-4E072BACF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8D82-AC75-405E-AC5C-EA43312B1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93F0-4F71-4E94-94E4-65E178A2B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F015-0620-453E-BB47-A22FBBAA6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75A9-D521-4107-87A7-D58D659AD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B2FB-4E81-410C-9BA0-439AD008D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7995-9384-455A-9B46-8234C7B0C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6FAF-162F-4823-B4CF-4666AD790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76AE4E-A8A1-4383-8A72-1FC94D316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Strategic Business Plan - Results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017636"/>
            <a:ext cx="8229600" cy="4525963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Strategic Results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i="1" dirty="0" smtClean="0">
                <a:solidFill>
                  <a:srgbClr val="FFFF00"/>
                </a:solidFill>
              </a:rPr>
              <a:t>Economic Diversification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Maintain Land Inventory for Economic Development &amp; Redevelopment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Growth of RDA Tax Base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i="1" dirty="0" smtClean="0">
                <a:solidFill>
                  <a:srgbClr val="FFFF00"/>
                </a:solidFill>
              </a:rPr>
              <a:t>Development Permit Activity (RDA Emphasis)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i="1" dirty="0" smtClean="0">
                <a:solidFill>
                  <a:srgbClr val="FFFF00"/>
                </a:solidFill>
              </a:rPr>
              <a:t>Effectiveness of Incentives (Public-Private Ratio)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In Short, Expanding the </a:t>
            </a:r>
            <a:r>
              <a:rPr lang="en-US" sz="3000" b="1" u="sng" dirty="0" smtClean="0">
                <a:solidFill>
                  <a:schemeClr val="bg1"/>
                </a:solidFill>
              </a:rPr>
              <a:t>Job</a:t>
            </a:r>
            <a:r>
              <a:rPr lang="en-US" sz="3000" dirty="0" smtClean="0">
                <a:solidFill>
                  <a:schemeClr val="bg1"/>
                </a:solidFill>
              </a:rPr>
              <a:t> Base &amp; </a:t>
            </a:r>
            <a:r>
              <a:rPr lang="en-US" sz="3000" b="1" u="sng" dirty="0" smtClean="0">
                <a:solidFill>
                  <a:schemeClr val="bg1"/>
                </a:solidFill>
              </a:rPr>
              <a:t>Tax</a:t>
            </a:r>
            <a:r>
              <a:rPr lang="en-US" sz="3000" dirty="0" smtClean="0">
                <a:solidFill>
                  <a:schemeClr val="bg1"/>
                </a:solidFill>
              </a:rPr>
              <a:t> Base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Economic Diversification: Symphony Park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44" y="1219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ECONOMIC IMPACT, FTEs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Total Jobs Impact	Clark County	City of Las Vegas	</a:t>
            </a:r>
            <a:r>
              <a:rPr lang="en-US" dirty="0" smtClean="0">
                <a:solidFill>
                  <a:schemeClr val="bg1"/>
                </a:solidFill>
              </a:rPr>
              <a:t>Project Construction	3,783		1,330			</a:t>
            </a:r>
            <a:r>
              <a:rPr lang="en-US" b="1" i="1" dirty="0" smtClean="0">
                <a:solidFill>
                  <a:srgbClr val="FFFF00"/>
                </a:solidFill>
              </a:rPr>
              <a:t>Project Operations	</a:t>
            </a:r>
            <a:r>
              <a:rPr lang="en-US" dirty="0" smtClean="0">
                <a:solidFill>
                  <a:schemeClr val="bg1"/>
                </a:solidFill>
              </a:rPr>
              <a:t>14,110	</a:t>
            </a:r>
            <a:r>
              <a:rPr lang="en-US" b="1" i="1" dirty="0" smtClean="0">
                <a:solidFill>
                  <a:srgbClr val="FFFF00"/>
                </a:solidFill>
              </a:rPr>
              <a:t>	10,023	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AVERAGE ANNUAL SPENDING 			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Project Construction	$4.1 billion	$1.4 billion	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Project Operations	$1.8 billion	$1.6 billion	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ANNUAL TAX REVENUE TO CITY OF LAS VEGAS			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					$20.875 million	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Estimates from Restrepo Consulting Group, Economic &amp; Fiscal Benefits Study, August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7528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Development Permit Activity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41436"/>
            <a:ext cx="65230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65230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Effectiveness of Incentives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Between inception of the RDA &amp; December 2008, </a:t>
            </a:r>
            <a:r>
              <a:rPr lang="en-US" sz="3000" u="sng" dirty="0" smtClean="0">
                <a:solidFill>
                  <a:schemeClr val="bg1"/>
                </a:solidFill>
              </a:rPr>
              <a:t>$16 of private investment occurred for every $1 of public investment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Compares favorably to other Redevelopment Agencies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Case Study – San Diego CCDC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Formed in 1975 as nonprofit arm for redevelopment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Project areas of Centre City (Marina, Columbia &amp; Gaslamp Quarter) and Horton Plaza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6766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TIF Comparison: RDA to CCDC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001000" cy="524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34"/>
          <p:cNvSpPr txBox="1"/>
          <p:nvPr/>
        </p:nvSpPr>
        <p:spPr>
          <a:xfrm>
            <a:off x="685800" y="990600"/>
            <a:ext cx="1143000" cy="5905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Millions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5000" y="4038600"/>
            <a:ext cx="1905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Private-to-Public:  16:1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5851" y="2667000"/>
            <a:ext cx="1757276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Private-to-Public:  9:1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Jobs Comparison: CCDC to Las Vegas RDA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0" y="1143000"/>
          <a:ext cx="7772400" cy="3962400"/>
        </p:xfrm>
        <a:graphic>
          <a:graphicData uri="http://schemas.openxmlformats.org/drawingml/2006/table">
            <a:tbl>
              <a:tblPr/>
              <a:tblGrid>
                <a:gridCol w="3124151"/>
                <a:gridCol w="2438449"/>
                <a:gridCol w="2209800"/>
              </a:tblGrid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 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Diego CCDC*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Las Vegas RDA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Permanent Jobs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26,000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RDA Tax Increment (millions)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798.2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RDA Investment Period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34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22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0" y="5486400"/>
            <a:ext cx="815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</a:rPr>
              <a:t>*Source: http://media.ccdc.com/resources/resource_files/ccdc/CCDC_Economic_Gain.pdf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Preview of Future Strategies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Working with City Manager’s Office &amp; City Council on New Strategies and Implementation: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Economic Diversification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Citizens Advisory Committee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Employment Plan Policy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Redevelopment Area Expansion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Limitations due to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Allowable expenses using Redevelopment Agency tax increment revenues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Projected revenue decline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Impacts of Projected Revenue Decline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FY10 T.I. revenue in line with projections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$21.98M through March 15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$27.9M projected through year-end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FY11 revenue projected at $25.2M, or a 11% decline year-over-year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Doing more with less – 22 FTEs in OBD versus peak of 26 FTEs (15% reduction)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Limited capital investment in new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anoramic Downtown LV Night Shot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0" y="598784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3260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City of Las Vegas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Redevelopment Agency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6858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Quarterly Update – Strategy Focus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FY2010,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Quarter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March 17,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anoramic Downtown LV Night Shot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0" y="598784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3260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City of Las Vegas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Redevelopment Agency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6858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Quarterly Update – Strategy Focus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FY2010,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Quarter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March 17, 2010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23812"/>
            <a:ext cx="9144000" cy="91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194316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8290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Presentation Today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Review Strategic Business Plan for OBD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Update on Progress During 3</a:t>
            </a:r>
            <a:r>
              <a:rPr lang="en-US" sz="3000" baseline="30000" dirty="0" smtClean="0">
                <a:solidFill>
                  <a:schemeClr val="bg1"/>
                </a:solidFill>
              </a:rPr>
              <a:t>rd</a:t>
            </a:r>
            <a:r>
              <a:rPr lang="en-US" sz="3000" dirty="0" smtClean="0">
                <a:solidFill>
                  <a:schemeClr val="bg1"/>
                </a:solidFill>
              </a:rPr>
              <a:t> Quarter FY10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Strategic Results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Effectiveness of RDA: Comparison to San Diego CCDC’s Past Efforts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Preview of New Strategies at OBD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OBD Strategic Business Plan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Department Mission: </a:t>
            </a:r>
          </a:p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	</a:t>
            </a:r>
            <a:r>
              <a:rPr lang="en-US" sz="3000" i="1" dirty="0" smtClean="0">
                <a:solidFill>
                  <a:schemeClr val="bg1"/>
                </a:solidFill>
              </a:rPr>
              <a:t>To provide business attraction, retention, urban and economic development services to businesses, developers and investors so they can operate profitably, which contributes to a sustainable, diverse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8290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Strategic Business Plan – Lines of Business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30832"/>
            <a:ext cx="8382000" cy="452596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000" u="sng" dirty="0" smtClean="0">
                <a:solidFill>
                  <a:schemeClr val="bg1"/>
                </a:solidFill>
              </a:rPr>
              <a:t>Redevelopment Line of Business</a:t>
            </a:r>
          </a:p>
          <a:p>
            <a:pPr lvl="1">
              <a:lnSpc>
                <a:spcPct val="95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Development Negotiations</a:t>
            </a:r>
            <a:r>
              <a:rPr lang="en-US" sz="2600" dirty="0" smtClean="0">
                <a:solidFill>
                  <a:schemeClr val="bg1"/>
                </a:solidFill>
              </a:rPr>
              <a:t>: attract new development and new investment through public-private partnership agreements.</a:t>
            </a:r>
          </a:p>
          <a:p>
            <a:pPr lvl="1">
              <a:lnSpc>
                <a:spcPct val="95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Development Management</a:t>
            </a:r>
            <a:r>
              <a:rPr lang="en-US" sz="2600" dirty="0" smtClean="0">
                <a:solidFill>
                  <a:schemeClr val="bg1"/>
                </a:solidFill>
              </a:rPr>
              <a:t>: acquire and manage real property for redevelopment and economic development.</a:t>
            </a:r>
          </a:p>
          <a:p>
            <a:pPr>
              <a:lnSpc>
                <a:spcPct val="95000"/>
              </a:lnSpc>
              <a:spcBef>
                <a:spcPts val="2400"/>
              </a:spcBef>
            </a:pPr>
            <a:r>
              <a:rPr lang="en-US" sz="3000" u="sng" dirty="0" smtClean="0">
                <a:solidFill>
                  <a:schemeClr val="bg1"/>
                </a:solidFill>
              </a:rPr>
              <a:t>Business Development Line of Business</a:t>
            </a:r>
          </a:p>
          <a:p>
            <a:pPr lvl="1">
              <a:lnSpc>
                <a:spcPct val="95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Business Attraction and Expansion</a:t>
            </a:r>
            <a:r>
              <a:rPr lang="en-US" sz="2600" dirty="0" smtClean="0">
                <a:solidFill>
                  <a:schemeClr val="bg1"/>
                </a:solidFill>
              </a:rPr>
              <a:t>: work with existing businesses and new businesses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to locate or expand in Las Vegas.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Update: Development Negotiations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71948" y="938988"/>
            <a:ext cx="8229600" cy="4906963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CIM Lady Luck Re-use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Cordish – Arena &amp; Live District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Symphony Park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Cleveland Clinic Master Plan 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Medical User for Parcel L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Smith Center Campus – Phase 2 Development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Solterra Residential at Fourth &amp; Clark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Re-use Strategy for Cashman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052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Update: Development Management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88950" y="963564"/>
            <a:ext cx="8229600" cy="47514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Currently Managing Portfolio of 147 Acres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Roughly 100 acres are under contract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Assets include 4 parking garages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RFP to Evaluate Parking Ownership &amp; Management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Exploring  public-private  partnership opportunities to maximize  yield of parking assets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Symphony Park Land Development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chemeClr val="bg1"/>
                </a:solidFill>
              </a:rPr>
              <a:t>Overseeing infrastructure installation, development planning and financial management with Newland</a:t>
            </a:r>
          </a:p>
          <a:p>
            <a:pPr lvl="1"/>
            <a:endParaRPr lang="en-US" sz="2600" dirty="0" smtClean="0">
              <a:solidFill>
                <a:schemeClr val="bg1"/>
              </a:solidFill>
            </a:endParaRPr>
          </a:p>
          <a:p>
            <a:pPr lvl="1"/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Update: Business Attraction &amp;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57200" y="968484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Sale/re-use of 2400 Tenaya – Ground Lease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Retail Bank Branch at Enterprise Park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601 Fremont – Mixed-use Development with Entertainment Component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Vegas Business Incubator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Web Site &amp; Social Media Marketing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000" kern="0" noProof="0" dirty="0" smtClean="0">
                <a:solidFill>
                  <a:schemeClr val="bg1"/>
                </a:solidFill>
                <a:latin typeface="+mn-lt"/>
              </a:rPr>
              <a:t>Working with Business Constituencies and Advocacy Groups, Including Diversity Outreach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bottom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" y="6209064"/>
            <a:ext cx="91440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6179568"/>
            <a:ext cx="9144000" cy="0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981426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Strategic Business Plan - Results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017636"/>
            <a:ext cx="8229600" cy="4525963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Strategic Results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Economic Diversification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Maintain Land Inventory for Economic Development </a:t>
            </a:r>
            <a:r>
              <a:rPr lang="en-US" sz="2600" dirty="0" smtClean="0">
                <a:solidFill>
                  <a:schemeClr val="bg1"/>
                </a:solidFill>
              </a:rPr>
              <a:t>&amp; </a:t>
            </a:r>
            <a:r>
              <a:rPr lang="en-US" sz="2600" dirty="0" smtClean="0">
                <a:solidFill>
                  <a:schemeClr val="bg1"/>
                </a:solidFill>
              </a:rPr>
              <a:t>Redevelopment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Growth of RDA Tax Base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Development Permit Activity (RDA Emphasis)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Effectiveness of Incentives (Public-Private Ratio)</a:t>
            </a:r>
          </a:p>
          <a:p>
            <a:pPr>
              <a:spcBef>
                <a:spcPts val="18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In Short, Expanding the </a:t>
            </a:r>
            <a:r>
              <a:rPr lang="en-US" sz="3000" b="1" u="sng" dirty="0" smtClean="0">
                <a:solidFill>
                  <a:schemeClr val="bg1"/>
                </a:solidFill>
              </a:rPr>
              <a:t>Job</a:t>
            </a:r>
            <a:r>
              <a:rPr lang="en-US" sz="3000" dirty="0" smtClean="0">
                <a:solidFill>
                  <a:schemeClr val="bg1"/>
                </a:solidFill>
              </a:rPr>
              <a:t> Base &amp; </a:t>
            </a:r>
            <a:r>
              <a:rPr lang="en-US" sz="3000" b="1" u="sng" dirty="0" smtClean="0">
                <a:solidFill>
                  <a:schemeClr val="bg1"/>
                </a:solidFill>
              </a:rPr>
              <a:t>Tax</a:t>
            </a:r>
            <a:r>
              <a:rPr lang="en-US" sz="3000" dirty="0" smtClean="0">
                <a:solidFill>
                  <a:schemeClr val="bg1"/>
                </a:solidFill>
              </a:rPr>
              <a:t> Base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606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City of Las Vegas Redevelopment Agency</vt:lpstr>
      <vt:lpstr>Presentation Today</vt:lpstr>
      <vt:lpstr>OBD Strategic Business Plan</vt:lpstr>
      <vt:lpstr>Strategic Business Plan – Lines of Business</vt:lpstr>
      <vt:lpstr>Update: Development Negotiations</vt:lpstr>
      <vt:lpstr>Update: Development Management</vt:lpstr>
      <vt:lpstr>Update: Business Attraction &amp; Expansion</vt:lpstr>
      <vt:lpstr>Strategic Business Plan - Results</vt:lpstr>
      <vt:lpstr>Strategic Business Plan - Results</vt:lpstr>
      <vt:lpstr>Economic Diversification: Symphony Park</vt:lpstr>
      <vt:lpstr>Development Permit Activity</vt:lpstr>
      <vt:lpstr>Effectiveness of Incentives</vt:lpstr>
      <vt:lpstr>TIF Comparison: RDA to CCDC</vt:lpstr>
      <vt:lpstr>Jobs Comparison: CCDC to Las Vegas RDA</vt:lpstr>
      <vt:lpstr>Preview of Future Strategies</vt:lpstr>
      <vt:lpstr>Impacts of Projected Revenue Decline</vt:lpstr>
      <vt:lpstr>City of Las Vegas Redevelopment Agency</vt:lpstr>
    </vt:vector>
  </TitlesOfParts>
  <Company>City of Las Vegas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jray</dc:creator>
  <cp:lastModifiedBy>jjohns</cp:lastModifiedBy>
  <cp:revision>111</cp:revision>
  <cp:lastPrinted>2009-12-14T15:55:04Z</cp:lastPrinted>
  <dcterms:created xsi:type="dcterms:W3CDTF">2009-12-14T15:49:42Z</dcterms:created>
  <dcterms:modified xsi:type="dcterms:W3CDTF">2010-03-16T17:36:46Z</dcterms:modified>
</cp:coreProperties>
</file>